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2" r:id="rId16"/>
    <p:sldId id="273" r:id="rId17"/>
    <p:sldId id="269"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54AC12-FA7C-43CE-BE73-5125340020E6}" type="datetimeFigureOut">
              <a:rPr lang="zh-TW" altLang="en-US" smtClean="0"/>
              <a:pPr/>
              <a:t>2015/8/30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6B3B40-FCB8-4328-8B06-20F0E9E9C1A1}"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There</a:t>
            </a:r>
            <a:r>
              <a:rPr lang="en-US" altLang="zh-TW" baseline="0" dirty="0" smtClean="0"/>
              <a:t> are different ways to deal with dispute resolution and crime conviction in different countries or law families on the basis of their social conditions and value.  It is not unusual in the history that a specific legal system relating to dispute resolution and crime conviction has been transplanted into another countries which is totally unknown to it at the beginning.  Those people who face this new judicial system</a:t>
            </a:r>
            <a:endParaRPr lang="zh-TW" altLang="en-US" dirty="0"/>
          </a:p>
        </p:txBody>
      </p:sp>
      <p:sp>
        <p:nvSpPr>
          <p:cNvPr id="4" name="投影片編號版面配置區 3"/>
          <p:cNvSpPr>
            <a:spLocks noGrp="1"/>
          </p:cNvSpPr>
          <p:nvPr>
            <p:ph type="sldNum" sz="quarter" idx="10"/>
          </p:nvPr>
        </p:nvSpPr>
        <p:spPr/>
        <p:txBody>
          <a:bodyPr/>
          <a:lstStyle/>
          <a:p>
            <a:fld id="{6F6B3B40-FCB8-4328-8B06-20F0E9E9C1A1}" type="slidenum">
              <a:rPr lang="zh-TW" altLang="en-US" smtClean="0"/>
              <a:pPr/>
              <a:t>2</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6F6B3B40-FCB8-4328-8B06-20F0E9E9C1A1}" type="slidenum">
              <a:rPr lang="zh-TW" altLang="en-US" smtClean="0"/>
              <a:pPr/>
              <a:t>3</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6F6B3B40-FCB8-4328-8B06-20F0E9E9C1A1}" type="slidenum">
              <a:rPr lang="zh-TW" altLang="en-US" smtClean="0"/>
              <a:pPr/>
              <a:t>17</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EA27067-757C-43BB-85C7-7D671F43C1FC}" type="datetime1">
              <a:rPr lang="zh-TW" altLang="en-US" smtClean="0"/>
              <a:pPr/>
              <a:t>2015/8/30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A16F2B3-15C7-42F6-A4A4-FA48EC49FB4D}"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3F1F72E-103B-439B-8CDB-0FB9BE490D11}" type="datetime1">
              <a:rPr lang="zh-TW" altLang="en-US" smtClean="0"/>
              <a:pPr/>
              <a:t>2015/8/30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A16F2B3-15C7-42F6-A4A4-FA48EC49FB4D}"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B4FF7AD-E9ED-4145-B630-4F157D85976E}" type="datetime1">
              <a:rPr lang="zh-TW" altLang="en-US" smtClean="0"/>
              <a:pPr/>
              <a:t>2015/8/30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A16F2B3-15C7-42F6-A4A4-FA48EC49FB4D}"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9CC14D4-6843-4C70-89A6-AB63EA8689A9}" type="datetime1">
              <a:rPr lang="zh-TW" altLang="en-US" smtClean="0"/>
              <a:pPr/>
              <a:t>2015/8/30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A16F2B3-15C7-42F6-A4A4-FA48EC49FB4D}"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A5F3500-C529-40D3-B589-0BC853315172}" type="datetime1">
              <a:rPr lang="zh-TW" altLang="en-US" smtClean="0"/>
              <a:pPr/>
              <a:t>2015/8/30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A16F2B3-15C7-42F6-A4A4-FA48EC49FB4D}"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F5D0E86-349A-4BA4-B78F-420D115F17D8}" type="datetime1">
              <a:rPr lang="zh-TW" altLang="en-US" smtClean="0"/>
              <a:pPr/>
              <a:t>2015/8/30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A16F2B3-15C7-42F6-A4A4-FA48EC49FB4D}"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6DEE7D3-8C78-44A7-8363-5300FE1C8D0B}" type="datetime1">
              <a:rPr lang="zh-TW" altLang="en-US" smtClean="0"/>
              <a:pPr/>
              <a:t>2015/8/30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A16F2B3-15C7-42F6-A4A4-FA48EC49FB4D}"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76E2D3A-1889-41D7-9949-AFE726AC67A5}" type="datetime1">
              <a:rPr lang="zh-TW" altLang="en-US" smtClean="0"/>
              <a:pPr/>
              <a:t>2015/8/30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A16F2B3-15C7-42F6-A4A4-FA48EC49FB4D}"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A2D65FD-44CE-4000-A723-62366C6E3C4B}" type="datetime1">
              <a:rPr lang="zh-TW" altLang="en-US" smtClean="0"/>
              <a:pPr/>
              <a:t>2015/8/30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B8E3DCC-48F1-4631-B0A9-2D521777619B}" type="datetime1">
              <a:rPr lang="zh-TW" altLang="en-US" smtClean="0"/>
              <a:pPr/>
              <a:t>2015/8/30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A16F2B3-15C7-42F6-A4A4-FA48EC49FB4D}"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1A9269A-0B87-485F-8785-EE02846576A9}" type="datetime1">
              <a:rPr lang="zh-TW" altLang="en-US" smtClean="0"/>
              <a:pPr/>
              <a:t>2015/8/30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A16F2B3-15C7-42F6-A4A4-FA48EC49FB4D}"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5FA68-ED9F-40B6-83D8-24110F934487}" type="datetime1">
              <a:rPr lang="zh-TW" altLang="en-US" smtClean="0"/>
              <a:pPr/>
              <a:t>2015/8/30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6F2B3-15C7-42F6-A4A4-FA48EC49FB4D}"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1484784"/>
            <a:ext cx="7772400" cy="1470025"/>
          </a:xfrm>
        </p:spPr>
        <p:txBody>
          <a:bodyPr>
            <a:normAutofit fontScale="90000"/>
          </a:bodyPr>
          <a:lstStyle/>
          <a:p>
            <a:r>
              <a:rPr lang="en-US" altLang="zh-TW" dirty="0"/>
              <a:t> </a:t>
            </a:r>
            <a:r>
              <a:rPr lang="en-US" altLang="zh-TW" sz="4000" dirty="0"/>
              <a:t>The Transformation of "Judicial Consciousness" in Taiwan under Japanese Rule (1895-1945</a:t>
            </a:r>
            <a:r>
              <a:rPr lang="en-US" altLang="zh-TW" sz="4000" dirty="0" smtClean="0"/>
              <a:t>):</a:t>
            </a:r>
            <a:r>
              <a:rPr lang="en-US" altLang="zh-TW" dirty="0" smtClean="0"/>
              <a:t/>
            </a:r>
            <a:br>
              <a:rPr lang="en-US" altLang="zh-TW" dirty="0" smtClean="0"/>
            </a:br>
            <a:r>
              <a:rPr lang="en-US" altLang="zh-TW" sz="3600" dirty="0" smtClean="0"/>
              <a:t>An </a:t>
            </a:r>
            <a:r>
              <a:rPr lang="en-US" altLang="zh-TW" sz="3600" dirty="0"/>
              <a:t>Analysis on the Taiwan Colonial Court Records Archives</a:t>
            </a:r>
            <a:endParaRPr lang="zh-TW" altLang="en-US" sz="3600" dirty="0"/>
          </a:p>
        </p:txBody>
      </p:sp>
      <p:sp>
        <p:nvSpPr>
          <p:cNvPr id="3" name="副標題 2"/>
          <p:cNvSpPr>
            <a:spLocks noGrp="1"/>
          </p:cNvSpPr>
          <p:nvPr>
            <p:ph type="subTitle" idx="1"/>
          </p:nvPr>
        </p:nvSpPr>
        <p:spPr>
          <a:xfrm>
            <a:off x="1331640" y="4437112"/>
            <a:ext cx="6400800" cy="1752600"/>
          </a:xfrm>
        </p:spPr>
        <p:txBody>
          <a:bodyPr>
            <a:normAutofit/>
          </a:bodyPr>
          <a:lstStyle/>
          <a:p>
            <a:r>
              <a:rPr lang="en-US" altLang="zh-TW" sz="3600" dirty="0" err="1" smtClean="0"/>
              <a:t>Tay-sheng</a:t>
            </a:r>
            <a:r>
              <a:rPr lang="en-US" altLang="zh-TW" sz="3600" dirty="0" smtClean="0"/>
              <a:t> Wang</a:t>
            </a:r>
          </a:p>
          <a:p>
            <a:r>
              <a:rPr lang="en-US" altLang="zh-TW" sz="2400" dirty="0" smtClean="0"/>
              <a:t>NTU Chair Professor, College of Law</a:t>
            </a:r>
          </a:p>
          <a:p>
            <a:r>
              <a:rPr lang="en-US" altLang="zh-TW" sz="2400" dirty="0" smtClean="0"/>
              <a:t>National Taiwan University</a:t>
            </a:r>
            <a:endParaRPr lang="zh-TW" altLang="en-US" sz="2400"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1</a:t>
            </a:fld>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30026"/>
          </a:xfrm>
        </p:spPr>
        <p:txBody>
          <a:bodyPr>
            <a:normAutofit fontScale="90000"/>
          </a:bodyPr>
          <a:lstStyle/>
          <a:p>
            <a:endParaRPr lang="zh-TW" altLang="en-US" dirty="0"/>
          </a:p>
        </p:txBody>
      </p:sp>
      <p:sp>
        <p:nvSpPr>
          <p:cNvPr id="3" name="內容版面配置區 2"/>
          <p:cNvSpPr>
            <a:spLocks noGrp="1"/>
          </p:cNvSpPr>
          <p:nvPr>
            <p:ph idx="1"/>
          </p:nvPr>
        </p:nvSpPr>
        <p:spPr>
          <a:xfrm>
            <a:off x="467544" y="548680"/>
            <a:ext cx="8229600" cy="6048672"/>
          </a:xfrm>
        </p:spPr>
        <p:txBody>
          <a:bodyPr>
            <a:normAutofit fontScale="85000" lnSpcReduction="20000"/>
          </a:bodyPr>
          <a:lstStyle/>
          <a:p>
            <a:r>
              <a:rPr lang="en-US" altLang="zh-TW" dirty="0" smtClean="0"/>
              <a:t>Focusing on facts-finding in the inquisitorial proceedings of imperial China, magistrates required disputing parties themselves to be appeared in front of him.  Only when disputing parties were the old, the child, the female, and the gentry, their male relatives or the </a:t>
            </a:r>
            <a:r>
              <a:rPr lang="en-US" altLang="zh-TW" dirty="0" smtClean="0"/>
              <a:t>employees </a:t>
            </a:r>
            <a:r>
              <a:rPr lang="en-US" altLang="zh-TW" dirty="0" smtClean="0"/>
              <a:t>of gentry class could answer the interrogation of magistrates on behalf of them.</a:t>
            </a:r>
          </a:p>
          <a:p>
            <a:r>
              <a:rPr lang="en-US" altLang="zh-TW" dirty="0" smtClean="0"/>
              <a:t>Emphasizing in law-finding, the modern court encouraged disputing parties to allow a legal expert on behalf of them in the civil lawsuits.</a:t>
            </a:r>
          </a:p>
          <a:p>
            <a:r>
              <a:rPr lang="en-US" altLang="zh-TW" dirty="0" smtClean="0"/>
              <a:t>In colonial Taiwan, the agent of civil litigation was thus not required to be legal profession in the early period of Japanese rule so that relatives or </a:t>
            </a:r>
            <a:r>
              <a:rPr lang="en-US" altLang="zh-TW" dirty="0" smtClean="0"/>
              <a:t>employees </a:t>
            </a:r>
            <a:r>
              <a:rPr lang="en-US" altLang="zh-TW" dirty="0" smtClean="0"/>
              <a:t>were eligible for the agents of civil litigation.</a:t>
            </a:r>
          </a:p>
          <a:p>
            <a:r>
              <a:rPr lang="en-US" altLang="zh-TW" dirty="0" smtClean="0"/>
              <a:t>Since 1923, the provision allowing relatives or </a:t>
            </a:r>
            <a:r>
              <a:rPr lang="en-US" altLang="zh-TW" dirty="0" smtClean="0"/>
              <a:t>employees </a:t>
            </a:r>
            <a:r>
              <a:rPr lang="en-US" altLang="zh-TW" dirty="0" smtClean="0"/>
              <a:t>to be agents of civil litigation became invalid.</a:t>
            </a:r>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10</a:t>
            </a:fld>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The prosecutor in accusatory method of criminal trial</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t>After the French Revolution, the role of prosecutor was been justified for separating the judicial power.  The modern prosecutor was regarded as the plaintiff on behalf of the state in the accusatory procedure on the basis of the model of state vs. individual.</a:t>
            </a:r>
          </a:p>
          <a:p>
            <a:r>
              <a:rPr lang="en-US" altLang="zh-TW" dirty="0" smtClean="0"/>
              <a:t>There was no ideology like the separation of state power or liberal individualism in imperial China, and therefore the role of prosecutor was never found in criminal justice of imperial China.</a:t>
            </a:r>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11</a:t>
            </a:fld>
            <a:endParaRPr lang="zh-TW"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30026"/>
          </a:xfrm>
        </p:spPr>
        <p:txBody>
          <a:bodyPr>
            <a:normAutofit fontScale="90000"/>
          </a:bodyPr>
          <a:lstStyle/>
          <a:p>
            <a:endParaRPr lang="zh-TW" altLang="en-US" dirty="0"/>
          </a:p>
        </p:txBody>
      </p:sp>
      <p:sp>
        <p:nvSpPr>
          <p:cNvPr id="3" name="內容版面配置區 2"/>
          <p:cNvSpPr>
            <a:spLocks noGrp="1"/>
          </p:cNvSpPr>
          <p:nvPr>
            <p:ph idx="1"/>
          </p:nvPr>
        </p:nvSpPr>
        <p:spPr>
          <a:xfrm>
            <a:off x="457200" y="476672"/>
            <a:ext cx="8229600" cy="6264696"/>
          </a:xfrm>
        </p:spPr>
        <p:txBody>
          <a:bodyPr>
            <a:normAutofit fontScale="85000" lnSpcReduction="20000"/>
          </a:bodyPr>
          <a:lstStyle/>
          <a:p>
            <a:r>
              <a:rPr lang="en-US" altLang="zh-TW" dirty="0" smtClean="0"/>
              <a:t>Although the modern court system in which the prosecutor existed had been implemented in colonial Taiwan since 1896, the Japanese authorities reinforced the summary judgment system in Taiwan in 1904.</a:t>
            </a:r>
          </a:p>
          <a:p>
            <a:r>
              <a:rPr lang="en-US" altLang="zh-TW" dirty="0" smtClean="0"/>
              <a:t>This system was also duplication of traditional crime conviction with modern legal terminology.</a:t>
            </a:r>
          </a:p>
          <a:p>
            <a:r>
              <a:rPr lang="en-US" altLang="zh-TW" dirty="0" smtClean="0"/>
              <a:t>The 1904 Summary Judgment Law allowed the head of the local government to summarily decide police offences as well as certain minor crimes in colonial Taiwan.  But police officials were empowered to make summary judgments on behalf of the head of local government.</a:t>
            </a:r>
          </a:p>
          <a:p>
            <a:r>
              <a:rPr lang="en-US" altLang="zh-TW" dirty="0" smtClean="0"/>
              <a:t>the majority of accused were convicted by police officials, not prosecuted by prosecutors.  As a result, Taiwanese people had few opportunities to contact prosecutors and further understand the accusatory proceedings in the modern court.</a:t>
            </a:r>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12</a:t>
            </a:fld>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Analysis based on the Taiwan Colonial Court Records Archives</a:t>
            </a:r>
            <a:endParaRPr lang="zh-TW" altLang="en-US" dirty="0"/>
          </a:p>
        </p:txBody>
      </p:sp>
      <p:sp>
        <p:nvSpPr>
          <p:cNvPr id="3" name="內容版面配置區 2"/>
          <p:cNvSpPr>
            <a:spLocks noGrp="1"/>
          </p:cNvSpPr>
          <p:nvPr>
            <p:ph idx="1"/>
          </p:nvPr>
        </p:nvSpPr>
        <p:spPr>
          <a:xfrm>
            <a:off x="457200" y="1600200"/>
            <a:ext cx="8229600" cy="4853136"/>
          </a:xfrm>
        </p:spPr>
        <p:txBody>
          <a:bodyPr>
            <a:normAutofit fontScale="85000" lnSpcReduction="10000"/>
          </a:bodyPr>
          <a:lstStyle/>
          <a:p>
            <a:r>
              <a:rPr lang="en-US" altLang="zh-TW" dirty="0" smtClean="0"/>
              <a:t>I want to explore how the characteristic of individual case, including the types or years of the disputes as well as the residence, sex, or other nature of parties, had already influenced various kinds of activities in the court, and shaped the judicial consciousness of the Taiwanese in colonial days.</a:t>
            </a:r>
          </a:p>
          <a:p>
            <a:r>
              <a:rPr lang="en-US" altLang="zh-TW" dirty="0" smtClean="0"/>
              <a:t>The units of analysis are 48,338 cases in the civil </a:t>
            </a:r>
            <a:r>
              <a:rPr lang="en-US" altLang="zh-TW" dirty="0" smtClean="0"/>
              <a:t>decisions </a:t>
            </a:r>
            <a:r>
              <a:rPr lang="en-US" altLang="zh-TW" dirty="0" smtClean="0"/>
              <a:t>of </a:t>
            </a:r>
            <a:r>
              <a:rPr lang="en-US" altLang="zh-TW" dirty="0" smtClean="0"/>
              <a:t>the Taipei </a:t>
            </a:r>
            <a:r>
              <a:rPr lang="en-US" altLang="zh-TW" dirty="0" smtClean="0"/>
              <a:t>district court as well as 82,407 cases in </a:t>
            </a:r>
            <a:r>
              <a:rPr lang="en-US" altLang="zh-TW" dirty="0" smtClean="0"/>
              <a:t>the criminal </a:t>
            </a:r>
            <a:r>
              <a:rPr lang="en-US" altLang="zh-TW" dirty="0" smtClean="0"/>
              <a:t>decisions of the same court.  We collected the data relating to parties, agents of litigation, cause of action, date of decision, judge, prosecutor, appeal or not and so on.</a:t>
            </a:r>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13</a:t>
            </a:fld>
            <a:endParaRPr lang="zh-TW"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476672"/>
            <a:ext cx="8712968" cy="1656184"/>
          </a:xfrm>
        </p:spPr>
        <p:txBody>
          <a:bodyPr>
            <a:noAutofit/>
          </a:bodyPr>
          <a:lstStyle/>
          <a:p>
            <a:r>
              <a:rPr lang="en-US" altLang="zh-TW" sz="3600" dirty="0" smtClean="0"/>
              <a:t>TCCRA in National Taiwan University Library: Open to Researchers of the World</a:t>
            </a:r>
            <a:br>
              <a:rPr lang="en-US" altLang="zh-TW" sz="3600" dirty="0" smtClean="0"/>
            </a:br>
            <a:r>
              <a:rPr lang="en-US" altLang="zh-TW" sz="3600" dirty="0" smtClean="0"/>
              <a:t/>
            </a:r>
            <a:br>
              <a:rPr lang="en-US" altLang="zh-TW" sz="3600" dirty="0" smtClean="0"/>
            </a:br>
            <a:r>
              <a:rPr lang="en-US" altLang="zh-TW" sz="3600" b="1" i="1" dirty="0" smtClean="0"/>
              <a:t>It is easy to search what you need. </a:t>
            </a:r>
            <a:endParaRPr lang="zh-TW" altLang="en-US" sz="3600" b="1" i="1" dirty="0"/>
          </a:p>
        </p:txBody>
      </p:sp>
      <p:sp>
        <p:nvSpPr>
          <p:cNvPr id="5" name="投影片編號版面配置區 4"/>
          <p:cNvSpPr>
            <a:spLocks noGrp="1"/>
          </p:cNvSpPr>
          <p:nvPr>
            <p:ph type="sldNum" sz="quarter" idx="12"/>
          </p:nvPr>
        </p:nvSpPr>
        <p:spPr/>
        <p:txBody>
          <a:bodyPr/>
          <a:lstStyle/>
          <a:p>
            <a:fld id="{3A16F2B3-15C7-42F6-A4A4-FA48EC49FB4D}" type="slidenum">
              <a:rPr lang="zh-TW" altLang="en-US" smtClean="0"/>
              <a:pPr/>
              <a:t>14</a:t>
            </a:fld>
            <a:endParaRPr lang="zh-TW" altLang="en-US"/>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467544" y="2636912"/>
            <a:ext cx="4038600" cy="3816424"/>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644008" y="2420888"/>
            <a:ext cx="4038600" cy="37444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An Example of Civil Decisions in TCCRA</a:t>
            </a:r>
            <a:br>
              <a:rPr lang="en-US" altLang="zh-TW" dirty="0" smtClean="0"/>
            </a:br>
            <a:r>
              <a:rPr lang="en-US" altLang="zh-TW" dirty="0" smtClean="0"/>
              <a:t>The District Court</a:t>
            </a:r>
            <a:endParaRPr lang="zh-TW" altLang="en-US" dirty="0"/>
          </a:p>
        </p:txBody>
      </p:sp>
      <p:sp>
        <p:nvSpPr>
          <p:cNvPr id="5" name="投影片編號版面配置區 4"/>
          <p:cNvSpPr>
            <a:spLocks noGrp="1"/>
          </p:cNvSpPr>
          <p:nvPr>
            <p:ph type="sldNum" sz="quarter" idx="12"/>
          </p:nvPr>
        </p:nvSpPr>
        <p:spPr/>
        <p:txBody>
          <a:bodyPr/>
          <a:lstStyle/>
          <a:p>
            <a:fld id="{3A16F2B3-15C7-42F6-A4A4-FA48EC49FB4D}" type="slidenum">
              <a:rPr lang="zh-TW" altLang="en-US" smtClean="0"/>
              <a:pPr/>
              <a:t>15</a:t>
            </a:fld>
            <a:endParaRPr lang="zh-TW" altLang="en-US"/>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251520" y="1772816"/>
            <a:ext cx="4244280" cy="4176463"/>
          </a:xfrm>
          <a:prstGeom prst="rect">
            <a:avLst/>
          </a:prstGeom>
          <a:noFill/>
          <a:ln w="9525">
            <a:noFill/>
            <a:miter lim="800000"/>
            <a:headEnd/>
            <a:tailEnd/>
          </a:ln>
        </p:spPr>
      </p:pic>
      <p:pic>
        <p:nvPicPr>
          <p:cNvPr id="2051" name="Picture 3"/>
          <p:cNvPicPr>
            <a:picLocks noGrp="1" noChangeAspect="1" noChangeArrowheads="1"/>
          </p:cNvPicPr>
          <p:nvPr>
            <p:ph sz="half" idx="2"/>
          </p:nvPr>
        </p:nvPicPr>
        <p:blipFill>
          <a:blip r:embed="rId3" cstate="print"/>
          <a:srcRect/>
          <a:stretch>
            <a:fillRect/>
          </a:stretch>
        </p:blipFill>
        <p:spPr bwMode="auto">
          <a:xfrm>
            <a:off x="4648200" y="1772816"/>
            <a:ext cx="4244280" cy="4176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An Example of Civil Decisions in TCCRA</a:t>
            </a:r>
            <a:br>
              <a:rPr lang="en-US" altLang="zh-TW" dirty="0" smtClean="0"/>
            </a:br>
            <a:r>
              <a:rPr lang="en-US" altLang="zh-TW" dirty="0" smtClean="0"/>
              <a:t>The Court of Appeal</a:t>
            </a:r>
            <a:endParaRPr lang="zh-TW" altLang="en-US" dirty="0"/>
          </a:p>
        </p:txBody>
      </p:sp>
      <p:sp>
        <p:nvSpPr>
          <p:cNvPr id="5" name="投影片編號版面配置區 4"/>
          <p:cNvSpPr>
            <a:spLocks noGrp="1"/>
          </p:cNvSpPr>
          <p:nvPr>
            <p:ph type="sldNum" sz="quarter" idx="12"/>
          </p:nvPr>
        </p:nvSpPr>
        <p:spPr/>
        <p:txBody>
          <a:bodyPr/>
          <a:lstStyle/>
          <a:p>
            <a:fld id="{3A16F2B3-15C7-42F6-A4A4-FA48EC49FB4D}" type="slidenum">
              <a:rPr lang="zh-TW" altLang="en-US" smtClean="0"/>
              <a:pPr/>
              <a:t>16</a:t>
            </a:fld>
            <a:endParaRPr lang="zh-TW" altLang="en-US"/>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251520" y="1844824"/>
            <a:ext cx="4254624" cy="4104456"/>
          </a:xfrm>
          <a:prstGeom prst="rect">
            <a:avLst/>
          </a:prstGeom>
          <a:noFill/>
          <a:ln w="9525">
            <a:noFill/>
            <a:miter lim="800000"/>
            <a:headEnd/>
            <a:tailEnd/>
          </a:ln>
        </p:spPr>
      </p:pic>
      <p:pic>
        <p:nvPicPr>
          <p:cNvPr id="3075" name="Picture 3"/>
          <p:cNvPicPr>
            <a:picLocks noGrp="1" noChangeAspect="1" noChangeArrowheads="1"/>
          </p:cNvPicPr>
          <p:nvPr>
            <p:ph sz="half" idx="2"/>
          </p:nvPr>
        </p:nvPicPr>
        <p:blipFill>
          <a:blip r:embed="rId3" cstate="print"/>
          <a:srcRect/>
          <a:stretch>
            <a:fillRect/>
          </a:stretch>
        </p:blipFill>
        <p:spPr bwMode="auto">
          <a:xfrm>
            <a:off x="4648200" y="1844824"/>
            <a:ext cx="4316288"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229600" cy="994122"/>
          </a:xfrm>
        </p:spPr>
        <p:txBody>
          <a:bodyPr>
            <a:normAutofit fontScale="90000"/>
          </a:bodyPr>
          <a:lstStyle/>
          <a:p>
            <a:r>
              <a:rPr lang="en-US" altLang="zh-TW" dirty="0" smtClean="0"/>
              <a:t>Survey on the Access to Adjudication in Courts/Rule of Law</a:t>
            </a:r>
            <a:endParaRPr lang="zh-TW" altLang="en-US" dirty="0"/>
          </a:p>
        </p:txBody>
      </p:sp>
      <p:sp>
        <p:nvSpPr>
          <p:cNvPr id="5" name="投影片編號版面配置區 4"/>
          <p:cNvSpPr>
            <a:spLocks noGrp="1"/>
          </p:cNvSpPr>
          <p:nvPr>
            <p:ph type="sldNum" sz="quarter" idx="12"/>
          </p:nvPr>
        </p:nvSpPr>
        <p:spPr/>
        <p:txBody>
          <a:bodyPr/>
          <a:lstStyle/>
          <a:p>
            <a:fld id="{3A16F2B3-15C7-42F6-A4A4-FA48EC49FB4D}" type="slidenum">
              <a:rPr lang="zh-TW" altLang="en-US" smtClean="0"/>
              <a:pPr/>
              <a:t>17</a:t>
            </a:fld>
            <a:endParaRPr lang="zh-TW" altLang="en-US"/>
          </a:p>
        </p:txBody>
      </p:sp>
      <p:pic>
        <p:nvPicPr>
          <p:cNvPr id="1028" name="Picture 4"/>
          <p:cNvPicPr>
            <a:picLocks noGrp="1" noChangeAspect="1" noChangeArrowheads="1"/>
          </p:cNvPicPr>
          <p:nvPr>
            <p:ph idx="1"/>
          </p:nvPr>
        </p:nvPicPr>
        <p:blipFill>
          <a:blip r:embed="rId3" cstate="print"/>
          <a:srcRect/>
          <a:stretch>
            <a:fillRect/>
          </a:stretch>
        </p:blipFill>
        <p:spPr bwMode="auto">
          <a:xfrm>
            <a:off x="1403648" y="1340768"/>
            <a:ext cx="7128792" cy="5329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58018"/>
          </a:xfrm>
        </p:spPr>
        <p:txBody>
          <a:bodyPr>
            <a:normAutofit fontScale="90000"/>
          </a:bodyPr>
          <a:lstStyle/>
          <a:p>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18</a:t>
            </a:fld>
            <a:endParaRPr lang="zh-TW" alt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1403648" y="548680"/>
            <a:ext cx="6552728" cy="59046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58018"/>
          </a:xfrm>
        </p:spPr>
        <p:txBody>
          <a:bodyPr>
            <a:normAutofit fontScale="90000"/>
          </a:bodyPr>
          <a:lstStyle/>
          <a:p>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19</a:t>
            </a:fld>
            <a:endParaRPr lang="zh-TW" alt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1259633" y="548680"/>
            <a:ext cx="6336704"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994122"/>
          </a:xfrm>
        </p:spPr>
        <p:txBody>
          <a:bodyPr/>
          <a:lstStyle/>
          <a:p>
            <a:r>
              <a:rPr lang="en-US" altLang="zh-TW" dirty="0" smtClean="0"/>
              <a:t>Introduction</a:t>
            </a:r>
            <a:endParaRPr lang="zh-TW" altLang="en-US" dirty="0"/>
          </a:p>
        </p:txBody>
      </p:sp>
      <p:sp>
        <p:nvSpPr>
          <p:cNvPr id="3" name="內容版面配置區 2"/>
          <p:cNvSpPr>
            <a:spLocks noGrp="1"/>
          </p:cNvSpPr>
          <p:nvPr>
            <p:ph idx="1"/>
          </p:nvPr>
        </p:nvSpPr>
        <p:spPr>
          <a:xfrm>
            <a:off x="457200" y="1052736"/>
            <a:ext cx="8229600" cy="5616624"/>
          </a:xfrm>
        </p:spPr>
        <p:txBody>
          <a:bodyPr>
            <a:normAutofit fontScale="85000" lnSpcReduction="20000"/>
          </a:bodyPr>
          <a:lstStyle/>
          <a:p>
            <a:r>
              <a:rPr lang="en-US" altLang="zh-TW" dirty="0" smtClean="0"/>
              <a:t>It is not unusual in the history that a specific legal system relating to dispute resolution and crime conviction was transplanted into other countries, which were totally unknown to it at the beginning.  Those people who encountered with new legal system in fact received it with their own pace and ways.</a:t>
            </a:r>
          </a:p>
          <a:p>
            <a:r>
              <a:rPr lang="en-US" altLang="zh-TW" dirty="0" smtClean="0"/>
              <a:t>to present the story of Taiwan, who has experienced the transformation of judicial system from late 19</a:t>
            </a:r>
            <a:r>
              <a:rPr lang="en-US" altLang="zh-TW" baseline="30000" dirty="0" smtClean="0"/>
              <a:t>th</a:t>
            </a:r>
            <a:r>
              <a:rPr lang="en-US" altLang="zh-TW" dirty="0" smtClean="0"/>
              <a:t> century to the present days.</a:t>
            </a:r>
          </a:p>
          <a:p>
            <a:r>
              <a:rPr lang="en-US" altLang="zh-TW" dirty="0" smtClean="0"/>
              <a:t>the legal consciousness of judicial affairs, called “judicial consciousness,” of the general public in Taiwan</a:t>
            </a:r>
          </a:p>
          <a:p>
            <a:r>
              <a:rPr lang="en-US" altLang="zh-TW" dirty="0" smtClean="0"/>
              <a:t>the Taiwan Colonial Court Records Archives, which include civil and criminal decisions of district courts established by prewar Japanese Empire in colonial Taiwan during the period from 1895 to 1945.</a:t>
            </a:r>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2</a:t>
            </a:fld>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30026"/>
          </a:xfrm>
        </p:spPr>
        <p:txBody>
          <a:bodyPr>
            <a:normAutofit fontScale="90000"/>
          </a:bodyPr>
          <a:lstStyle/>
          <a:p>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20</a:t>
            </a:fld>
            <a:endParaRPr lang="zh-TW" alt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79512" y="620688"/>
            <a:ext cx="8964488"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30026"/>
          </a:xfrm>
        </p:spPr>
        <p:txBody>
          <a:bodyPr>
            <a:normAutofit fontScale="90000"/>
          </a:bodyPr>
          <a:lstStyle/>
          <a:p>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21</a:t>
            </a:fld>
            <a:endParaRPr lang="zh-TW" alt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539552" y="620713"/>
            <a:ext cx="8136904" cy="5760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30026"/>
          </a:xfrm>
        </p:spPr>
        <p:txBody>
          <a:bodyPr>
            <a:normAutofit fontScale="90000"/>
          </a:bodyPr>
          <a:lstStyle/>
          <a:p>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22</a:t>
            </a:fld>
            <a:endParaRPr lang="zh-TW" alt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827584" y="620688"/>
            <a:ext cx="7632848" cy="5472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30026"/>
          </a:xfrm>
        </p:spPr>
        <p:txBody>
          <a:bodyPr>
            <a:normAutofit fontScale="90000"/>
          </a:bodyPr>
          <a:lstStyle/>
          <a:p>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23</a:t>
            </a:fld>
            <a:endParaRPr lang="zh-TW" altLang="en-US"/>
          </a:p>
        </p:txBody>
      </p:sp>
      <p:pic>
        <p:nvPicPr>
          <p:cNvPr id="9219" name="Picture 3"/>
          <p:cNvPicPr>
            <a:picLocks noGrp="1" noChangeAspect="1" noChangeArrowheads="1"/>
          </p:cNvPicPr>
          <p:nvPr>
            <p:ph idx="1"/>
          </p:nvPr>
        </p:nvPicPr>
        <p:blipFill>
          <a:blip r:embed="rId2" cstate="print"/>
          <a:srcRect/>
          <a:stretch>
            <a:fillRect/>
          </a:stretch>
        </p:blipFill>
        <p:spPr bwMode="auto">
          <a:xfrm>
            <a:off x="1043608" y="476672"/>
            <a:ext cx="7128792" cy="57606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16632"/>
            <a:ext cx="8229600" cy="864096"/>
          </a:xfrm>
        </p:spPr>
        <p:txBody>
          <a:bodyPr>
            <a:normAutofit/>
          </a:bodyPr>
          <a:lstStyle/>
          <a:p>
            <a:r>
              <a:rPr lang="en-US" altLang="zh-TW" dirty="0" smtClean="0"/>
              <a:t>Survey on the Access to Lawyers</a:t>
            </a:r>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24</a:t>
            </a:fld>
            <a:endParaRPr lang="zh-TW" altLang="en-US"/>
          </a:p>
        </p:txBody>
      </p:sp>
      <p:pic>
        <p:nvPicPr>
          <p:cNvPr id="3075" name="Picture 3"/>
          <p:cNvPicPr>
            <a:picLocks noGrp="1" noChangeAspect="1" noChangeArrowheads="1"/>
          </p:cNvPicPr>
          <p:nvPr>
            <p:ph idx="1"/>
          </p:nvPr>
        </p:nvPicPr>
        <p:blipFill>
          <a:blip r:embed="rId2" cstate="print"/>
          <a:srcRect/>
          <a:stretch>
            <a:fillRect/>
          </a:stretch>
        </p:blipFill>
        <p:spPr bwMode="auto">
          <a:xfrm>
            <a:off x="971600" y="909796"/>
            <a:ext cx="6840760" cy="547153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202034"/>
          </a:xfrm>
        </p:spPr>
        <p:txBody>
          <a:bodyPr>
            <a:normAutofit fontScale="90000"/>
          </a:bodyPr>
          <a:lstStyle/>
          <a:p>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25</a:t>
            </a:fld>
            <a:endParaRPr lang="zh-TW" alt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827584" y="548680"/>
            <a:ext cx="7560840" cy="532859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58018"/>
          </a:xfrm>
        </p:spPr>
        <p:txBody>
          <a:bodyPr>
            <a:normAutofit fontScale="90000"/>
          </a:bodyPr>
          <a:lstStyle/>
          <a:p>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26</a:t>
            </a:fld>
            <a:endParaRPr lang="zh-TW" alt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899592" y="620688"/>
            <a:ext cx="7416824" cy="5400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30026"/>
          </a:xfrm>
        </p:spPr>
        <p:txBody>
          <a:bodyPr>
            <a:normAutofit fontScale="90000"/>
          </a:bodyPr>
          <a:lstStyle/>
          <a:p>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27</a:t>
            </a:fld>
            <a:endParaRPr lang="zh-TW" altLang="en-US"/>
          </a:p>
        </p:txBody>
      </p:sp>
      <p:pic>
        <p:nvPicPr>
          <p:cNvPr id="2051" name="Picture 3"/>
          <p:cNvPicPr>
            <a:picLocks noGrp="1" noChangeAspect="1" noChangeArrowheads="1"/>
          </p:cNvPicPr>
          <p:nvPr>
            <p:ph idx="1"/>
          </p:nvPr>
        </p:nvPicPr>
        <p:blipFill>
          <a:blip r:embed="rId2" cstate="print"/>
          <a:srcRect/>
          <a:stretch>
            <a:fillRect/>
          </a:stretch>
        </p:blipFill>
        <p:spPr bwMode="auto">
          <a:xfrm>
            <a:off x="1043608" y="389572"/>
            <a:ext cx="7200800" cy="593598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44016"/>
          </a:xfrm>
        </p:spPr>
        <p:txBody>
          <a:bodyPr>
            <a:normAutofit fontScale="90000"/>
          </a:bodyPr>
          <a:lstStyle/>
          <a:p>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28</a:t>
            </a:fld>
            <a:endParaRPr lang="zh-TW" altLang="en-US"/>
          </a:p>
        </p:txBody>
      </p:sp>
      <p:pic>
        <p:nvPicPr>
          <p:cNvPr id="3075" name="Picture 3"/>
          <p:cNvPicPr>
            <a:picLocks noGrp="1" noChangeAspect="1" noChangeArrowheads="1"/>
          </p:cNvPicPr>
          <p:nvPr>
            <p:ph idx="1"/>
          </p:nvPr>
        </p:nvPicPr>
        <p:blipFill>
          <a:blip r:embed="rId2" cstate="print"/>
          <a:srcRect/>
          <a:stretch>
            <a:fillRect/>
          </a:stretch>
        </p:blipFill>
        <p:spPr bwMode="auto">
          <a:xfrm>
            <a:off x="971600" y="332656"/>
            <a:ext cx="7200800" cy="598932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30026"/>
          </a:xfrm>
        </p:spPr>
        <p:txBody>
          <a:bodyPr>
            <a:normAutofit fontScale="90000"/>
          </a:bodyPr>
          <a:lstStyle/>
          <a:p>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29</a:t>
            </a:fld>
            <a:endParaRPr lang="zh-TW" alt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683568" y="764704"/>
            <a:ext cx="7560840" cy="482453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Traditional consciousness of justice in traditional China</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smtClean="0"/>
              <a:t>The modernized Japanese law was introduced to Taiwan when Japan acquired the sovereignty of Taiwan in 1895.  At this time, the super majority of people in Taiwan were ethically or culturally Chinese, who were familiar with Chinese legal traditions.</a:t>
            </a:r>
          </a:p>
          <a:p>
            <a:r>
              <a:rPr lang="en-US" altLang="zh-TW" dirty="0" smtClean="0"/>
              <a:t>There did not exist the legal concept of “civil matters” or “criminal matters” in traditional Chinese law.  </a:t>
            </a:r>
          </a:p>
          <a:p>
            <a:r>
              <a:rPr lang="en-US" altLang="zh-TW" dirty="0" smtClean="0"/>
              <a:t> “household, marriage, farm, land and debt of money” </a:t>
            </a:r>
            <a:r>
              <a:rPr lang="zh-TW" altLang="en-US" dirty="0" smtClean="0"/>
              <a:t>≠ </a:t>
            </a:r>
            <a:r>
              <a:rPr lang="en-US" altLang="zh-TW" dirty="0" smtClean="0"/>
              <a:t>civil matters</a:t>
            </a:r>
          </a:p>
          <a:p>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3</a:t>
            </a:fld>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58018"/>
          </a:xfrm>
        </p:spPr>
        <p:txBody>
          <a:bodyPr>
            <a:normAutofit fontScale="90000"/>
          </a:bodyPr>
          <a:lstStyle/>
          <a:p>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30</a:t>
            </a:fld>
            <a:endParaRPr lang="zh-TW" alt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683568" y="404664"/>
            <a:ext cx="7920880" cy="604867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30026"/>
          </a:xfrm>
        </p:spPr>
        <p:txBody>
          <a:bodyPr>
            <a:normAutofit fontScale="90000"/>
          </a:bodyPr>
          <a:lstStyle/>
          <a:p>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31</a:t>
            </a:fld>
            <a:endParaRPr lang="zh-TW" alt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1043608" y="476672"/>
            <a:ext cx="7488832" cy="5256584"/>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34082"/>
          </a:xfrm>
        </p:spPr>
        <p:txBody>
          <a:bodyPr>
            <a:normAutofit fontScale="90000"/>
          </a:bodyPr>
          <a:lstStyle/>
          <a:p>
            <a:r>
              <a:rPr lang="en-US" altLang="zh-TW" dirty="0" smtClean="0"/>
              <a:t>Survey on the Access to Prosecutors</a:t>
            </a:r>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32</a:t>
            </a:fld>
            <a:endParaRPr lang="zh-TW" alt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971600" y="1124744"/>
            <a:ext cx="7056784" cy="511256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30026"/>
          </a:xfrm>
        </p:spPr>
        <p:txBody>
          <a:bodyPr>
            <a:normAutofit fontScale="90000"/>
          </a:bodyPr>
          <a:lstStyle/>
          <a:p>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33</a:t>
            </a:fld>
            <a:endParaRPr lang="zh-TW" alt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827584" y="332656"/>
            <a:ext cx="7632848" cy="576064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229600" cy="1143000"/>
          </a:xfrm>
        </p:spPr>
        <p:txBody>
          <a:bodyPr/>
          <a:lstStyle/>
          <a:p>
            <a:r>
              <a:rPr lang="en-US" altLang="zh-TW" dirty="0" smtClean="0"/>
              <a:t>Conclusion</a:t>
            </a:r>
            <a:endParaRPr lang="zh-TW" altLang="en-US" dirty="0"/>
          </a:p>
        </p:txBody>
      </p:sp>
      <p:sp>
        <p:nvSpPr>
          <p:cNvPr id="3" name="內容版面配置區 2"/>
          <p:cNvSpPr>
            <a:spLocks noGrp="1"/>
          </p:cNvSpPr>
          <p:nvPr>
            <p:ph idx="1"/>
          </p:nvPr>
        </p:nvSpPr>
        <p:spPr>
          <a:xfrm>
            <a:off x="467544" y="1268760"/>
            <a:ext cx="8229600" cy="4525963"/>
          </a:xfrm>
        </p:spPr>
        <p:txBody>
          <a:bodyPr>
            <a:normAutofit lnSpcReduction="10000"/>
          </a:bodyPr>
          <a:lstStyle/>
          <a:p>
            <a:pPr>
              <a:buNone/>
            </a:pPr>
            <a:r>
              <a:rPr lang="en-US" altLang="zh-TW" dirty="0" smtClean="0"/>
              <a:t>    Japanese </a:t>
            </a:r>
            <a:r>
              <a:rPr lang="en-US" altLang="zh-TW" smtClean="0"/>
              <a:t>authorities introduced </a:t>
            </a:r>
            <a:r>
              <a:rPr lang="en-US" altLang="zh-TW" dirty="0" smtClean="0"/>
              <a:t>modern judicial systems to colonial Taiwan merely because Japan, as the mother country, had adopted them.  Promoting the modern judiciary was never the priority of the colonial government.  However, the Taiwanese had to a certain extent received modern-style “judicial consciousness” through the actual administration of courts during the period of fifty-year Japanese rule.</a:t>
            </a:r>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34</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58018"/>
          </a:xfrm>
        </p:spPr>
        <p:txBody>
          <a:bodyPr>
            <a:normAutofit fontScale="90000"/>
          </a:bodyPr>
          <a:lstStyle/>
          <a:p>
            <a:endParaRPr lang="zh-TW" altLang="en-US" dirty="0"/>
          </a:p>
        </p:txBody>
      </p:sp>
      <p:sp>
        <p:nvSpPr>
          <p:cNvPr id="3" name="內容版面配置區 2"/>
          <p:cNvSpPr>
            <a:spLocks noGrp="1"/>
          </p:cNvSpPr>
          <p:nvPr>
            <p:ph idx="1"/>
          </p:nvPr>
        </p:nvSpPr>
        <p:spPr>
          <a:xfrm>
            <a:off x="467544" y="404664"/>
            <a:ext cx="8229600" cy="5904656"/>
          </a:xfrm>
        </p:spPr>
        <p:txBody>
          <a:bodyPr>
            <a:normAutofit fontScale="85000" lnSpcReduction="10000"/>
          </a:bodyPr>
          <a:lstStyle/>
          <a:p>
            <a:r>
              <a:rPr lang="en-US" altLang="zh-TW" dirty="0" smtClean="0"/>
              <a:t>In Qing China, the magistrate of local government had power to “resolve” disputes concerning “household, marriage, farm, land and debt of money” and to punish the criminals with penalty of flogging, which was imposed on “petty” crimes, rather than “serious” crimes.</a:t>
            </a:r>
          </a:p>
          <a:p>
            <a:r>
              <a:rPr lang="en-US" altLang="zh-TW" dirty="0" smtClean="0"/>
              <a:t>It was common place for magistrates of local government in Taiwan to resolve disputes or declare someone guilt without referring to official provisions.</a:t>
            </a:r>
          </a:p>
          <a:p>
            <a:r>
              <a:rPr lang="en-US" altLang="zh-TW" dirty="0" smtClean="0"/>
              <a:t>Nevertheless, a promise not to argue again made by parties was required for any dispute resolution, and a confession made by convicts was required for any declaration of guilt in imperial China.  In other words, the accused must “agree” the disposal of officials.</a:t>
            </a:r>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4</a:t>
            </a:fld>
            <a:endParaRPr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568952" cy="1143000"/>
          </a:xfrm>
        </p:spPr>
        <p:txBody>
          <a:bodyPr>
            <a:normAutofit fontScale="90000"/>
          </a:bodyPr>
          <a:lstStyle/>
          <a:p>
            <a:r>
              <a:rPr lang="en-US" altLang="zh-TW" dirty="0" smtClean="0"/>
              <a:t>Modern court system and administrative mediation in colonial Taiwan</a:t>
            </a:r>
            <a:endParaRPr lang="zh-TW" altLang="en-US" dirty="0"/>
          </a:p>
        </p:txBody>
      </p:sp>
      <p:sp>
        <p:nvSpPr>
          <p:cNvPr id="3" name="內容版面配置區 2"/>
          <p:cNvSpPr>
            <a:spLocks noGrp="1"/>
          </p:cNvSpPr>
          <p:nvPr>
            <p:ph idx="1"/>
          </p:nvPr>
        </p:nvSpPr>
        <p:spPr/>
        <p:txBody>
          <a:bodyPr>
            <a:normAutofit fontScale="92500"/>
          </a:bodyPr>
          <a:lstStyle/>
          <a:p>
            <a:r>
              <a:rPr lang="en-US" altLang="zh-TW" dirty="0" smtClean="0"/>
              <a:t>The new-coming Japanese immediately implemented the modern-style court system, which Meiji Japan received from France first and Germany later, in colonial Taiwan in 1896.</a:t>
            </a:r>
          </a:p>
          <a:p>
            <a:r>
              <a:rPr lang="en-US" altLang="zh-TW" dirty="0" smtClean="0"/>
              <a:t>Adjudication was a decision made by the judge in accordance with the law; by contrast, mediation was a process in which a mediator encouraged disputing parties to reach a compromise.  But, both did not exist in traditional Chinese law.</a:t>
            </a:r>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5</a:t>
            </a:fld>
            <a:endParaRPr lang="zh-TW"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58018"/>
          </a:xfrm>
        </p:spPr>
        <p:txBody>
          <a:bodyPr>
            <a:normAutofit fontScale="90000"/>
          </a:bodyPr>
          <a:lstStyle/>
          <a:p>
            <a:endParaRPr lang="zh-TW" altLang="en-US" dirty="0"/>
          </a:p>
        </p:txBody>
      </p:sp>
      <p:sp>
        <p:nvSpPr>
          <p:cNvPr id="3" name="內容版面配置區 2"/>
          <p:cNvSpPr>
            <a:spLocks noGrp="1"/>
          </p:cNvSpPr>
          <p:nvPr>
            <p:ph idx="1"/>
          </p:nvPr>
        </p:nvSpPr>
        <p:spPr>
          <a:xfrm>
            <a:off x="457200" y="404664"/>
            <a:ext cx="8229600" cy="6453336"/>
          </a:xfrm>
        </p:spPr>
        <p:txBody>
          <a:bodyPr>
            <a:normAutofit fontScale="85000" lnSpcReduction="20000"/>
          </a:bodyPr>
          <a:lstStyle/>
          <a:p>
            <a:r>
              <a:rPr lang="en-US" altLang="zh-TW" dirty="0" smtClean="0"/>
              <a:t>Since 1896, the Taiwanese in practice welcomed the modern-style adjudication.</a:t>
            </a:r>
          </a:p>
          <a:p>
            <a:r>
              <a:rPr lang="en-US" altLang="zh-TW" dirty="0" smtClean="0"/>
              <a:t>Nevertheless, in order to operate this kind of adjudication, the colonial government had to establish and maintain courts, which needed much money to build the house of court and employ lots of judicial personnel.</a:t>
            </a:r>
          </a:p>
          <a:p>
            <a:r>
              <a:rPr lang="en-US" altLang="zh-TW" dirty="0" smtClean="0"/>
              <a:t>the Japanese authorities created “administrative mediation for civil disputes” in colonial Taiwan so as to reduce the caseload of the court in 1904.</a:t>
            </a:r>
          </a:p>
          <a:p>
            <a:r>
              <a:rPr lang="en-US" altLang="zh-TW" dirty="0" smtClean="0"/>
              <a:t>In fact, the Japanese authorities did restore traditional practice of dispute resolution with modern legal terminology.</a:t>
            </a:r>
          </a:p>
          <a:p>
            <a:r>
              <a:rPr lang="en-US" altLang="zh-TW" dirty="0" smtClean="0"/>
              <a:t>called “mediation,” but in practice was handled and finally decided by the mediating official in the name of “compromise” and did not abide by the law because it was not “adjudication” in form.</a:t>
            </a:r>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6</a:t>
            </a:fld>
            <a:endParaRPr lang="zh-TW"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288032"/>
          </a:xfrm>
        </p:spPr>
        <p:txBody>
          <a:bodyPr>
            <a:normAutofit fontScale="90000"/>
          </a:bodyPr>
          <a:lstStyle/>
          <a:p>
            <a:endParaRPr lang="zh-TW" altLang="en-US" dirty="0"/>
          </a:p>
        </p:txBody>
      </p:sp>
      <p:sp>
        <p:nvSpPr>
          <p:cNvPr id="3" name="內容版面配置區 2"/>
          <p:cNvSpPr>
            <a:spLocks noGrp="1"/>
          </p:cNvSpPr>
          <p:nvPr>
            <p:ph idx="1"/>
          </p:nvPr>
        </p:nvSpPr>
        <p:spPr>
          <a:xfrm>
            <a:off x="467544" y="764704"/>
            <a:ext cx="8229600" cy="5289451"/>
          </a:xfrm>
        </p:spPr>
        <p:txBody>
          <a:bodyPr>
            <a:normAutofit fontScale="92500" lnSpcReduction="10000"/>
          </a:bodyPr>
          <a:lstStyle/>
          <a:p>
            <a:r>
              <a:rPr lang="en-US" altLang="zh-TW" dirty="0" smtClean="0"/>
              <a:t>As a consequence, when Taiwanese could not resolve their disputes through real mediation in the society and</a:t>
            </a:r>
            <a:r>
              <a:rPr lang="en-US" altLang="zh-TW" b="1" dirty="0" smtClean="0"/>
              <a:t> </a:t>
            </a:r>
            <a:r>
              <a:rPr lang="en-US" altLang="zh-TW" dirty="0" smtClean="0"/>
              <a:t>wanted to get help from the state authority,  the Japanese state offered two kinds: modern adjudication in the court, and traditional “mediation” in the local government.</a:t>
            </a:r>
          </a:p>
          <a:p>
            <a:r>
              <a:rPr lang="en-US" altLang="zh-TW" dirty="0" smtClean="0"/>
              <a:t>After 1915, Taiwanese had showed their preferring to adjudication.</a:t>
            </a:r>
          </a:p>
          <a:p>
            <a:r>
              <a:rPr lang="en-US" altLang="zh-TW" dirty="0" smtClean="0"/>
              <a:t>However, the administrative mediation had already obstructed the spread of modern-style adjudication, that is, rule of law, in Taiwanese society.</a:t>
            </a:r>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7</a:t>
            </a:fld>
            <a:endParaRPr lang="zh-TW"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88640"/>
            <a:ext cx="8229600" cy="1143000"/>
          </a:xfrm>
        </p:spPr>
        <p:txBody>
          <a:bodyPr>
            <a:normAutofit fontScale="90000"/>
          </a:bodyPr>
          <a:lstStyle/>
          <a:p>
            <a:r>
              <a:rPr lang="en-US" altLang="zh-TW" dirty="0" smtClean="0"/>
              <a:t>The lawyer in accusatory method of civil trial</a:t>
            </a:r>
            <a:endParaRPr lang="zh-TW" altLang="en-US" dirty="0"/>
          </a:p>
        </p:txBody>
      </p:sp>
      <p:sp>
        <p:nvSpPr>
          <p:cNvPr id="3" name="內容版面配置區 2"/>
          <p:cNvSpPr>
            <a:spLocks noGrp="1"/>
          </p:cNvSpPr>
          <p:nvPr>
            <p:ph idx="1"/>
          </p:nvPr>
        </p:nvSpPr>
        <p:spPr>
          <a:xfrm>
            <a:off x="467544" y="1412776"/>
            <a:ext cx="8229600" cy="5069160"/>
          </a:xfrm>
        </p:spPr>
        <p:txBody>
          <a:bodyPr>
            <a:normAutofit fontScale="85000" lnSpcReduction="10000"/>
          </a:bodyPr>
          <a:lstStyle/>
          <a:p>
            <a:r>
              <a:rPr lang="en-US" altLang="zh-TW" dirty="0" smtClean="0"/>
              <a:t>In traditional China, based on the parent-official ideology, a person who helped disputing parties with legal expertise was considered unnecessary. If such a person appeared in any disputes filed in the local government, the magistrates would regard him as a “trouble maker,” although the general public considered him “a master in litigation.”</a:t>
            </a:r>
          </a:p>
          <a:p>
            <a:r>
              <a:rPr lang="en-US" altLang="zh-TW" dirty="0" smtClean="0"/>
              <a:t>Based on individualism in modern Europe, people were able to make the best arguments for themselves in the civil trial, with the assistance of legal experts, namely, lawyers.  Meanwhile, the judge was forbidden to take into consideration any facts or legal arguments that were not advocated by parties in the trial.</a:t>
            </a:r>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8</a:t>
            </a:fld>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30026"/>
          </a:xfrm>
        </p:spPr>
        <p:txBody>
          <a:bodyPr>
            <a:normAutofit fontScale="90000"/>
          </a:bodyPr>
          <a:lstStyle/>
          <a:p>
            <a:endParaRPr lang="zh-TW" altLang="en-US" dirty="0"/>
          </a:p>
        </p:txBody>
      </p:sp>
      <p:sp>
        <p:nvSpPr>
          <p:cNvPr id="3" name="內容版面配置區 2"/>
          <p:cNvSpPr>
            <a:spLocks noGrp="1"/>
          </p:cNvSpPr>
          <p:nvPr>
            <p:ph idx="1"/>
          </p:nvPr>
        </p:nvSpPr>
        <p:spPr>
          <a:xfrm>
            <a:off x="457200" y="548680"/>
            <a:ext cx="8229600" cy="5577483"/>
          </a:xfrm>
        </p:spPr>
        <p:txBody>
          <a:bodyPr>
            <a:normAutofit fontScale="85000" lnSpcReduction="10000"/>
          </a:bodyPr>
          <a:lstStyle/>
          <a:p>
            <a:r>
              <a:rPr lang="en-US" altLang="zh-TW" dirty="0" smtClean="0"/>
              <a:t>it was relatively prevalent to hire a master in litigation while filing their disputes in local government in Qing Taiwan.</a:t>
            </a:r>
          </a:p>
          <a:p>
            <a:r>
              <a:rPr lang="en-US" altLang="zh-TW" dirty="0" smtClean="0"/>
              <a:t>Japanese lawyers were also welcomed by Taiwanese disputing parties.  Nevertheless, the Taiwanese were initially unknown to the role of lawyers in the law-finding process of the court because the traditional litigation paid little attention to argue what official provisions should be applied.</a:t>
            </a:r>
          </a:p>
          <a:p>
            <a:r>
              <a:rPr lang="en-US" altLang="zh-TW" dirty="0" smtClean="0"/>
              <a:t>Since the 1920s, some of the young generation of Taiwanese who had received modern education became lawyers, and general public had gradually understood the role of lawyers in the modern court.</a:t>
            </a:r>
          </a:p>
          <a:p>
            <a:endParaRPr lang="zh-TW" altLang="en-US" dirty="0"/>
          </a:p>
        </p:txBody>
      </p:sp>
      <p:sp>
        <p:nvSpPr>
          <p:cNvPr id="4" name="投影片編號版面配置區 3"/>
          <p:cNvSpPr>
            <a:spLocks noGrp="1"/>
          </p:cNvSpPr>
          <p:nvPr>
            <p:ph type="sldNum" sz="quarter" idx="12"/>
          </p:nvPr>
        </p:nvSpPr>
        <p:spPr/>
        <p:txBody>
          <a:bodyPr/>
          <a:lstStyle/>
          <a:p>
            <a:fld id="{3A16F2B3-15C7-42F6-A4A4-FA48EC49FB4D}" type="slidenum">
              <a:rPr lang="zh-TW" altLang="en-US" smtClean="0"/>
              <a:pPr/>
              <a:t>9</a:t>
            </a:fld>
            <a:endParaRPr lang="zh-TW"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4721</TotalTime>
  <Words>1610</Words>
  <Application>Microsoft Office PowerPoint</Application>
  <PresentationFormat>如螢幕大小 (4:3)</PresentationFormat>
  <Paragraphs>93</Paragraphs>
  <Slides>34</Slides>
  <Notes>3</Notes>
  <HiddenSlides>0</HiddenSlides>
  <MMClips>0</MMClips>
  <ScaleCrop>false</ScaleCrop>
  <HeadingPairs>
    <vt:vector size="4" baseType="variant">
      <vt:variant>
        <vt:lpstr>佈景主題</vt:lpstr>
      </vt:variant>
      <vt:variant>
        <vt:i4>1</vt:i4>
      </vt:variant>
      <vt:variant>
        <vt:lpstr>投影片標題</vt:lpstr>
      </vt:variant>
      <vt:variant>
        <vt:i4>34</vt:i4>
      </vt:variant>
    </vt:vector>
  </HeadingPairs>
  <TitlesOfParts>
    <vt:vector size="35" baseType="lpstr">
      <vt:lpstr>Office 佈景主題</vt:lpstr>
      <vt:lpstr> The Transformation of "Judicial Consciousness" in Taiwan under Japanese Rule (1895-1945): An Analysis on the Taiwan Colonial Court Records Archives</vt:lpstr>
      <vt:lpstr>Introduction</vt:lpstr>
      <vt:lpstr>Traditional consciousness of justice in traditional China</vt:lpstr>
      <vt:lpstr>投影片 4</vt:lpstr>
      <vt:lpstr>Modern court system and administrative mediation in colonial Taiwan</vt:lpstr>
      <vt:lpstr>投影片 6</vt:lpstr>
      <vt:lpstr>投影片 7</vt:lpstr>
      <vt:lpstr>The lawyer in accusatory method of civil trial</vt:lpstr>
      <vt:lpstr>投影片 9</vt:lpstr>
      <vt:lpstr>投影片 10</vt:lpstr>
      <vt:lpstr>The prosecutor in accusatory method of criminal trial</vt:lpstr>
      <vt:lpstr>投影片 12</vt:lpstr>
      <vt:lpstr>Analysis based on the Taiwan Colonial Court Records Archives</vt:lpstr>
      <vt:lpstr>TCCRA in National Taiwan University Library: Open to Researchers of the World  It is easy to search what you need. </vt:lpstr>
      <vt:lpstr>An Example of Civil Decisions in TCCRA The District Court</vt:lpstr>
      <vt:lpstr>An Example of Civil Decisions in TCCRA The Court of Appeal</vt:lpstr>
      <vt:lpstr>Survey on the Access to Adjudication in Courts/Rule of Law</vt:lpstr>
      <vt:lpstr>投影片 18</vt:lpstr>
      <vt:lpstr>投影片 19</vt:lpstr>
      <vt:lpstr>投影片 20</vt:lpstr>
      <vt:lpstr>投影片 21</vt:lpstr>
      <vt:lpstr>投影片 22</vt:lpstr>
      <vt:lpstr>投影片 23</vt:lpstr>
      <vt:lpstr>Survey on the Access to Lawyers</vt:lpstr>
      <vt:lpstr>投影片 25</vt:lpstr>
      <vt:lpstr>投影片 26</vt:lpstr>
      <vt:lpstr>投影片 27</vt:lpstr>
      <vt:lpstr>投影片 28</vt:lpstr>
      <vt:lpstr>投影片 29</vt:lpstr>
      <vt:lpstr>投影片 30</vt:lpstr>
      <vt:lpstr>投影片 31</vt:lpstr>
      <vt:lpstr>Survey on the Access to Prosecutors</vt:lpstr>
      <vt:lpstr>投影片 33</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Transformation of "Judicial Consciousness" in Taiwan under Japanese Rule (1895-1945): An Analysis on the Taiwan Colonial Court Records Archives</dc:title>
  <dc:creator>user</dc:creator>
  <cp:lastModifiedBy>user</cp:lastModifiedBy>
  <cp:revision>168</cp:revision>
  <dcterms:created xsi:type="dcterms:W3CDTF">2015-08-16T02:19:37Z</dcterms:created>
  <dcterms:modified xsi:type="dcterms:W3CDTF">2015-08-30T05:07:19Z</dcterms:modified>
</cp:coreProperties>
</file>